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2"/>
  </p:notesMasterIdLst>
  <p:sldIdLst>
    <p:sldId id="304" r:id="rId2"/>
    <p:sldId id="270" r:id="rId3"/>
    <p:sldId id="302" r:id="rId4"/>
    <p:sldId id="303" r:id="rId5"/>
    <p:sldId id="271" r:id="rId6"/>
    <p:sldId id="272" r:id="rId7"/>
    <p:sldId id="273" r:id="rId8"/>
    <p:sldId id="293" r:id="rId9"/>
    <p:sldId id="295" r:id="rId10"/>
    <p:sldId id="300" r:id="rId11"/>
  </p:sldIdLst>
  <p:sldSz cx="9144000" cy="6858000" type="screen4x3"/>
  <p:notesSz cx="6858000" cy="9144000"/>
  <p:custDataLst>
    <p:tags r:id="rId13"/>
  </p:custDataLst>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4" autoAdjust="0"/>
    <p:restoredTop sz="86369" autoAdjust="0"/>
  </p:normalViewPr>
  <p:slideViewPr>
    <p:cSldViewPr>
      <p:cViewPr>
        <p:scale>
          <a:sx n="75" d="100"/>
          <a:sy n="75" d="100"/>
        </p:scale>
        <p:origin x="-1638" y="-690"/>
      </p:cViewPr>
      <p:guideLst>
        <p:guide orient="horz" pos="2160"/>
        <p:guide pos="2880"/>
      </p:guideLst>
    </p:cSldViewPr>
  </p:slideViewPr>
  <p:outlineViewPr>
    <p:cViewPr>
      <p:scale>
        <a:sx n="33" d="100"/>
        <a:sy n="33" d="100"/>
      </p:scale>
      <p:origin x="0" y="3214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471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33E5994A-089E-4BCE-B1CC-E76CF2B3B6B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865A923-1561-4438-A6A9-961471B15FA7}" type="slidenum">
              <a:rPr lang="fr-FR" smtClean="0"/>
              <a:pPr/>
              <a:t>2</a:t>
            </a:fld>
            <a:endParaRPr lang="fr-FR"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BC3DFD8F-826B-4539-BE95-C3A0B850A2F2}" type="slidenum">
              <a:rPr lang="fr-FR" smtClean="0"/>
              <a:pPr/>
              <a:t>3</a:t>
            </a:fld>
            <a:endParaRPr lang="fr-FR"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6957EB0-3AE7-4329-A8FA-DDFBB1C4F828}" type="slidenum">
              <a:rPr lang="fr-FR" smtClean="0"/>
              <a:pPr/>
              <a:t>4</a:t>
            </a:fld>
            <a:endParaRPr lang="fr-FR"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2D2C50A-D29B-4955-A46A-E2A73A7CCB89}" type="slidenum">
              <a:rPr lang="fr-FR" smtClean="0"/>
              <a:pPr/>
              <a:t>5</a:t>
            </a:fld>
            <a:endParaRPr lang="fr-FR"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DF151467-8776-4B64-BABC-9032090D44D2}" type="slidenum">
              <a:rPr lang="fr-FR" smtClean="0"/>
              <a:pPr/>
              <a:t>6</a:t>
            </a:fld>
            <a:endParaRPr lang="fr-FR" smtClean="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354BB2C-161B-4A76-9243-16DFDBA17D5C}" type="slidenum">
              <a:rPr lang="fr-FR" smtClean="0"/>
              <a:pPr/>
              <a:t>7</a:t>
            </a:fld>
            <a:endParaRPr lang="fr-FR" smtClean="0"/>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20312968-59BA-4EAA-8F70-4973E7F81E13}" type="slidenum">
              <a:rPr lang="fr-FR" smtClean="0"/>
              <a:pPr/>
              <a:t>8</a:t>
            </a:fld>
            <a:endParaRPr lang="fr-FR"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8420E20-E62C-4273-B139-E79D59E7514C}" type="slidenum">
              <a:rPr lang="fr-FR" smtClean="0"/>
              <a:pPr/>
              <a:t>9</a:t>
            </a:fld>
            <a:endParaRPr lang="fr-FR"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0DE26C7-498B-467F-9E2E-B6F1F4AE5BC7}" type="slidenum">
              <a:rPr lang="fr-FR" smtClean="0"/>
              <a:pPr/>
              <a:t>10</a:t>
            </a:fld>
            <a:endParaRPr lang="fr-FR"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fr-FR"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fr-FR"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sp>
        <p:nvSpPr>
          <p:cNvPr id="9421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9422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fr-FR"/>
          </a:p>
        </p:txBody>
      </p:sp>
      <p:sp>
        <p:nvSpPr>
          <p:cNvPr id="11" name="Rectangle 10"/>
          <p:cNvSpPr>
            <a:spLocks noGrp="1" noChangeArrowheads="1"/>
          </p:cNvSpPr>
          <p:nvPr>
            <p:ph type="ftr" sz="quarter" idx="11"/>
          </p:nvPr>
        </p:nvSpPr>
        <p:spPr/>
        <p:txBody>
          <a:bodyPr/>
          <a:lstStyle>
            <a:lvl1pPr algn="r">
              <a:defRPr/>
            </a:lvl1pPr>
          </a:lstStyle>
          <a:p>
            <a:pPr>
              <a:defRPr/>
            </a:pPr>
            <a:endParaRPr lang="fr-F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E24EE0A-2FFD-495E-930C-4459FCA2648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567F7E1B-9BA9-461B-9DE8-6F49BA734F6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762000"/>
            <a:ext cx="1981200" cy="53244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62000" y="762000"/>
            <a:ext cx="5791200" cy="5324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2094FAE5-42FE-4FBB-8E12-ADD92F88D39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A9D8F985-7FF2-40E9-9F9C-2D4588B9122D}"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D857C6C5-8483-4DDA-88D9-AFD402F04CCB}"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A24E0DBF-4AAF-45E5-A64D-53EBBE44D62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a:ln/>
        </p:spPr>
        <p:txBody>
          <a:bodyPr/>
          <a:lstStyle>
            <a:lvl1pPr>
              <a:defRPr/>
            </a:lvl1pPr>
          </a:lstStyle>
          <a:p>
            <a:pPr>
              <a:defRPr/>
            </a:pPr>
            <a:endParaRPr 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4EEC3364-5FFC-46C6-AC2C-DAEBE90B28F6}"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endParaRPr 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AE0DBE3B-13DA-4F56-9F46-0B3CF06E2E5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fr-F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3C8A4324-0B7F-4134-BCD0-77DFCB29B6D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4F3D4AA0-1FB6-4A4B-A6F1-0B8DD0E8E41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E61FBC80-6B03-43B4-99F1-156802CEC5B7}"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9318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fr-FR"/>
              </a:p>
            </p:txBody>
          </p:sp>
          <p:sp>
            <p:nvSpPr>
              <p:cNvPr id="9318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fr-FR"/>
              </a:p>
            </p:txBody>
          </p:sp>
        </p:grpSp>
        <p:grpSp>
          <p:nvGrpSpPr>
            <p:cNvPr id="1033" name="Group 6"/>
            <p:cNvGrpSpPr>
              <a:grpSpLocks/>
            </p:cNvGrpSpPr>
            <p:nvPr/>
          </p:nvGrpSpPr>
          <p:grpSpPr bwMode="auto">
            <a:xfrm>
              <a:off x="144" y="1248"/>
              <a:ext cx="4656" cy="201"/>
              <a:chOff x="144" y="1248"/>
              <a:chExt cx="4656" cy="201"/>
            </a:xfrm>
          </p:grpSpPr>
          <p:sp>
            <p:nvSpPr>
              <p:cNvPr id="9319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319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19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cs typeface="Arial" charset="0"/>
              </a:defRPr>
            </a:lvl1pPr>
          </a:lstStyle>
          <a:p>
            <a:pPr>
              <a:defRPr/>
            </a:pPr>
            <a:endParaRPr lang="fr-FR"/>
          </a:p>
        </p:txBody>
      </p:sp>
      <p:sp>
        <p:nvSpPr>
          <p:cNvPr id="9319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endParaRPr lang="fr-FR"/>
          </a:p>
        </p:txBody>
      </p:sp>
      <p:sp>
        <p:nvSpPr>
          <p:cNvPr id="9319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Arial" charset="0"/>
                <a:cs typeface="Arial" charset="0"/>
              </a:defRPr>
            </a:lvl1pPr>
          </a:lstStyle>
          <a:p>
            <a:pPr>
              <a:defRPr/>
            </a:pPr>
            <a:fld id="{A4CB0F4A-541D-43B7-92C0-15DB8066AB9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1" descr="FSP_Seminaire_Saint-louis.jpg"/>
          <p:cNvPicPr>
            <a:picLocks noGrp="1" noChangeAspect="1"/>
          </p:cNvPicPr>
          <p:nvPr isPhoto="1"/>
        </p:nvPicPr>
        <p:blipFill>
          <a:blip r:embed="rId2"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fr-FR" sz="3200" smtClean="0"/>
              <a:t>Problèmes fondamentaux de l’intégration</a:t>
            </a:r>
            <a:endParaRPr lang="en-US" sz="3200" smtClean="0"/>
          </a:p>
        </p:txBody>
      </p:sp>
      <p:sp>
        <p:nvSpPr>
          <p:cNvPr id="25603" name="Rectangle 3"/>
          <p:cNvSpPr>
            <a:spLocks noGrp="1" noChangeArrowheads="1"/>
          </p:cNvSpPr>
          <p:nvPr>
            <p:ph type="body" idx="1"/>
          </p:nvPr>
        </p:nvSpPr>
        <p:spPr/>
        <p:txBody>
          <a:bodyPr/>
          <a:lstStyle/>
          <a:p>
            <a:pPr eaLnBrk="1" hangingPunct="1">
              <a:lnSpc>
                <a:spcPct val="80000"/>
              </a:lnSpc>
            </a:pPr>
            <a:r>
              <a:rPr lang="fr-FR" sz="1800" smtClean="0"/>
              <a:t>Forte orientation « curative » ou « préventive » des systèmes liés aux avantages économiques;</a:t>
            </a:r>
          </a:p>
          <a:p>
            <a:pPr eaLnBrk="1" hangingPunct="1">
              <a:lnSpc>
                <a:spcPct val="80000"/>
              </a:lnSpc>
            </a:pPr>
            <a:r>
              <a:rPr lang="fr-FR" sz="1800" smtClean="0"/>
              <a:t>Impossibilité d’intégrer certains aspects de la MT fondés sur les principes spirituels, moraux, ou autres, par exemple l’exorcisme;</a:t>
            </a:r>
          </a:p>
          <a:p>
            <a:pPr eaLnBrk="1" hangingPunct="1">
              <a:lnSpc>
                <a:spcPct val="80000"/>
              </a:lnSpc>
            </a:pPr>
            <a:r>
              <a:rPr lang="fr-FR" sz="1800" smtClean="0"/>
              <a:t>Motivations commerciales de certains modes d’exercice de la MT;</a:t>
            </a:r>
          </a:p>
          <a:p>
            <a:pPr eaLnBrk="1" hangingPunct="1">
              <a:lnSpc>
                <a:spcPct val="80000"/>
              </a:lnSpc>
            </a:pPr>
            <a:r>
              <a:rPr lang="fr-FR" sz="1800" smtClean="0"/>
              <a:t>Différence fondamentales quant aux conceptions de la vie, de la santé et de la maladie qui s’observent dans divers systèmes de soins;</a:t>
            </a:r>
          </a:p>
          <a:p>
            <a:pPr eaLnBrk="1" hangingPunct="1">
              <a:lnSpc>
                <a:spcPct val="80000"/>
              </a:lnSpc>
            </a:pPr>
            <a:r>
              <a:rPr lang="fr-FR" sz="1800" smtClean="0"/>
              <a:t>Adhésion peu sincère au principe de l’intégration;</a:t>
            </a:r>
          </a:p>
          <a:p>
            <a:pPr eaLnBrk="1" hangingPunct="1">
              <a:lnSpc>
                <a:spcPct val="80000"/>
              </a:lnSpc>
            </a:pPr>
            <a:r>
              <a:rPr lang="fr-FR" sz="1800" smtClean="0"/>
              <a:t>Craintes des effets iatrogènes peut-être nocifs de la MT;</a:t>
            </a:r>
          </a:p>
          <a:p>
            <a:pPr eaLnBrk="1" hangingPunct="1">
              <a:lnSpc>
                <a:spcPct val="80000"/>
              </a:lnSpc>
            </a:pPr>
            <a:r>
              <a:rPr lang="fr-FR" sz="1800" smtClean="0"/>
              <a:t>Incertitude quant au statut des personnels issus de la formation  intégrée dans les hiérarchies sociales et professionnelles établies;</a:t>
            </a:r>
          </a:p>
          <a:p>
            <a:pPr eaLnBrk="1" hangingPunct="1">
              <a:lnSpc>
                <a:spcPct val="80000"/>
              </a:lnSpc>
            </a:pPr>
            <a:r>
              <a:rPr lang="fr-FR" sz="1800" smtClean="0"/>
              <a:t>Résistance des partisans irréductibles de l’un ou de l’autre systèmes</a:t>
            </a:r>
          </a:p>
          <a:p>
            <a:pPr eaLnBrk="1" hangingPunct="1">
              <a:lnSpc>
                <a:spcPct val="80000"/>
              </a:lnSpc>
            </a:pPr>
            <a:r>
              <a:rPr lang="fr-FR" sz="1800" smtClean="0"/>
              <a:t>Peurs de litiges, etc. </a:t>
            </a:r>
          </a:p>
          <a:p>
            <a:pPr eaLnBrk="1" hangingPunct="1">
              <a:lnSpc>
                <a:spcPct val="80000"/>
              </a:lnSpc>
            </a:pPr>
            <a:endParaRPr lang="fr-FR" sz="1800" smtClean="0"/>
          </a:p>
          <a:p>
            <a:pPr eaLnBrk="1" hangingPunct="1">
              <a:lnSpc>
                <a:spcPct val="80000"/>
              </a:lnSpc>
            </a:pPr>
            <a:endParaRPr lang="en-US"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fr-FR" smtClean="0"/>
              <a:t>La médecine dite « traditionnelle »</a:t>
            </a:r>
          </a:p>
        </p:txBody>
      </p:sp>
      <p:sp>
        <p:nvSpPr>
          <p:cNvPr id="38915" name="Rectangle 3"/>
          <p:cNvSpPr>
            <a:spLocks noGrp="1" noChangeArrowheads="1"/>
          </p:cNvSpPr>
          <p:nvPr>
            <p:ph type="body" idx="1"/>
          </p:nvPr>
        </p:nvSpPr>
        <p:spPr/>
        <p:txBody>
          <a:bodyPr/>
          <a:lstStyle/>
          <a:p>
            <a:pPr eaLnBrk="1" hangingPunct="1">
              <a:defRPr/>
            </a:pPr>
            <a:r>
              <a:rPr lang="fr-FR" smtClean="0"/>
              <a:t>Le « </a:t>
            </a:r>
            <a:r>
              <a:rPr lang="fr-FR" u="sng" smtClean="0">
                <a:solidFill>
                  <a:srgbClr val="FF0000"/>
                </a:solidFill>
                <a:effectLst>
                  <a:outerShdw blurRad="38100" dist="38100" dir="2700000" algn="tl">
                    <a:srgbClr val="C0C0C0"/>
                  </a:outerShdw>
                </a:effectLst>
              </a:rPr>
              <a:t>thérapeute traditionnel</a:t>
            </a:r>
            <a:r>
              <a:rPr lang="fr-FR" smtClean="0"/>
              <a:t> », ou « </a:t>
            </a:r>
            <a:r>
              <a:rPr lang="fr-FR" u="sng" smtClean="0">
                <a:solidFill>
                  <a:srgbClr val="FF0000"/>
                </a:solidFill>
                <a:effectLst>
                  <a:outerShdw blurRad="38100" dist="38100" dir="2700000" algn="tl">
                    <a:srgbClr val="C0C0C0"/>
                  </a:outerShdw>
                </a:effectLst>
              </a:rPr>
              <a:t>guérisseur traditionnel</a:t>
            </a:r>
            <a:r>
              <a:rPr lang="fr-FR" smtClean="0"/>
              <a:t> »,  est en effet quelqu’un qui a un pouvoir thérapeutique concentré non seulement sur le trouble physique, psychique mais, en général, sur tout ce qui peut menacer le déroulement souhaitable des choses.</a:t>
            </a:r>
            <a:r>
              <a:rPr lang="en-US" smtClean="0"/>
              <a:t> </a:t>
            </a:r>
          </a:p>
          <a:p>
            <a:pPr eaLnBrk="1" hangingPunct="1">
              <a:buFont typeface="Wingdings" pitchFamily="2" charset="2"/>
              <a:buNone/>
              <a:defRPr/>
            </a:pPr>
            <a:endParaRPr lang="fr-F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fr-FR" sz="3200" smtClean="0"/>
              <a:t>Le champ d’action du tradipraticien</a:t>
            </a:r>
            <a:endParaRPr lang="en-US" sz="3200" smtClean="0"/>
          </a:p>
        </p:txBody>
      </p:sp>
      <p:sp>
        <p:nvSpPr>
          <p:cNvPr id="18435" name="Rectangle 3"/>
          <p:cNvSpPr>
            <a:spLocks noGrp="1" noChangeArrowheads="1"/>
          </p:cNvSpPr>
          <p:nvPr>
            <p:ph type="body" idx="1"/>
          </p:nvPr>
        </p:nvSpPr>
        <p:spPr/>
        <p:txBody>
          <a:bodyPr/>
          <a:lstStyle/>
          <a:p>
            <a:pPr eaLnBrk="1" hangingPunct="1">
              <a:lnSpc>
                <a:spcPct val="90000"/>
              </a:lnSpc>
              <a:buFont typeface="Wingdings" pitchFamily="2" charset="2"/>
              <a:buNone/>
            </a:pPr>
            <a:r>
              <a:rPr lang="fr-FR" sz="2000" smtClean="0"/>
              <a:t>Lorsqu’on parle de thérapie il est en effet difficile d’opérer une coupure entre les différents domaines d’intervention. « le fait pathologique n’est pas séparable d’une histoire ‘pathologique’ : un rêve, un échec amoureux, un examen ou concours, économique etc. le pouvoir du thérapeute apparaît donc être un pouvoir qui relève non seulement des moyens et des techniques thérapeutiques au sens strict, mais aussi de la capacité de lire et de résoudre le fait trouble-pathologie en l’intégrant dans un réseau d’évènements qui nous apparaissent d’ordres tout à fait différents ».</a:t>
            </a:r>
            <a:r>
              <a:rPr lang="en-US" sz="2000" smtClean="0"/>
              <a:t> </a:t>
            </a:r>
          </a:p>
          <a:p>
            <a:pPr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fr-FR" smtClean="0"/>
              <a:t>Savoir du guérisseur</a:t>
            </a:r>
            <a:endParaRPr lang="en-US" smtClean="0"/>
          </a:p>
        </p:txBody>
      </p:sp>
      <p:sp>
        <p:nvSpPr>
          <p:cNvPr id="19459" name="Rectangle 3"/>
          <p:cNvSpPr>
            <a:spLocks noGrp="1" noChangeArrowheads="1"/>
          </p:cNvSpPr>
          <p:nvPr>
            <p:ph type="body" idx="1"/>
          </p:nvPr>
        </p:nvSpPr>
        <p:spPr/>
        <p:txBody>
          <a:bodyPr/>
          <a:lstStyle/>
          <a:p>
            <a:pPr eaLnBrk="1" hangingPunct="1">
              <a:lnSpc>
                <a:spcPct val="90000"/>
              </a:lnSpc>
              <a:buFont typeface="Wingdings" pitchFamily="2" charset="2"/>
              <a:buNone/>
            </a:pPr>
            <a:r>
              <a:rPr lang="fr-FR" sz="2000" smtClean="0"/>
              <a:t>Le guérisseur a accompli un long parcours de connaissance dans l’art médicinal, au cours duquel il a gagné le droit d’exercer dans un domaine défini. Il a: </a:t>
            </a:r>
          </a:p>
          <a:p>
            <a:pPr lvl="1" eaLnBrk="1" hangingPunct="1">
              <a:lnSpc>
                <a:spcPct val="90000"/>
              </a:lnSpc>
            </a:pPr>
            <a:r>
              <a:rPr lang="fr-FR" sz="1800" smtClean="0"/>
              <a:t>une liste des noms de maladies qu’il peut soigner, </a:t>
            </a:r>
          </a:p>
          <a:p>
            <a:pPr lvl="1" eaLnBrk="1" hangingPunct="1">
              <a:lnSpc>
                <a:spcPct val="90000"/>
              </a:lnSpc>
            </a:pPr>
            <a:r>
              <a:rPr lang="fr-FR" sz="1800" smtClean="0"/>
              <a:t>ou bien des domaines dans lesquels il peut intervenir, de façon à définir une spécialité propre à lui-même et à son ascendance, différente de celle des autres.</a:t>
            </a:r>
          </a:p>
          <a:p>
            <a:pPr eaLnBrk="1" hangingPunct="1">
              <a:lnSpc>
                <a:spcPct val="90000"/>
              </a:lnSpc>
              <a:buFont typeface="Wingdings" pitchFamily="2" charset="2"/>
              <a:buNone/>
            </a:pPr>
            <a:r>
              <a:rPr lang="fr-FR" sz="2000" smtClean="0"/>
              <a:t>Le guérisseur est généralement spécialiste:</a:t>
            </a:r>
          </a:p>
          <a:p>
            <a:pPr lvl="1" eaLnBrk="1" hangingPunct="1">
              <a:lnSpc>
                <a:spcPct val="90000"/>
              </a:lnSpc>
            </a:pPr>
            <a:r>
              <a:rPr lang="fr-FR" sz="1800" smtClean="0"/>
              <a:t>dans la pharmacopée,</a:t>
            </a:r>
          </a:p>
          <a:p>
            <a:pPr lvl="1" eaLnBrk="1" hangingPunct="1">
              <a:lnSpc>
                <a:spcPct val="90000"/>
              </a:lnSpc>
            </a:pPr>
            <a:r>
              <a:rPr lang="fr-FR" sz="1800" smtClean="0"/>
              <a:t> dans la divination, </a:t>
            </a:r>
          </a:p>
          <a:p>
            <a:pPr lvl="1" eaLnBrk="1" hangingPunct="1">
              <a:lnSpc>
                <a:spcPct val="90000"/>
              </a:lnSpc>
            </a:pPr>
            <a:r>
              <a:rPr lang="fr-FR" sz="1800" smtClean="0"/>
              <a:t>dans l’interprétation et la manipulation du surnaturel, </a:t>
            </a:r>
          </a:p>
          <a:p>
            <a:pPr lvl="1" eaLnBrk="1" hangingPunct="1">
              <a:lnSpc>
                <a:spcPct val="90000"/>
              </a:lnSpc>
              <a:buFontTx/>
              <a:buNone/>
            </a:pPr>
            <a:r>
              <a:rPr lang="fr-FR" sz="1800" smtClean="0"/>
              <a:t>Le thérapeute unie dans sa thérapie toutes ces compétences. </a:t>
            </a:r>
          </a:p>
          <a:p>
            <a:pPr eaLnBrk="1" hangingPunct="1">
              <a:lnSpc>
                <a:spcPct val="90000"/>
              </a:lnSpc>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762000" y="944563"/>
            <a:ext cx="7924800" cy="944562"/>
          </a:xfrm>
        </p:spPr>
        <p:txBody>
          <a:bodyPr/>
          <a:lstStyle/>
          <a:p>
            <a:pPr eaLnBrk="1" hangingPunct="1"/>
            <a:r>
              <a:rPr lang="fr-FR" sz="3200" smtClean="0"/>
              <a:t>Les catégories de savoirs des thérapeutes traditionnels en Afrique de l’Ouest</a:t>
            </a:r>
          </a:p>
        </p:txBody>
      </p:sp>
      <p:sp>
        <p:nvSpPr>
          <p:cNvPr id="40963" name="Rectangle 3"/>
          <p:cNvSpPr>
            <a:spLocks noGrp="1" noChangeArrowheads="1"/>
          </p:cNvSpPr>
          <p:nvPr>
            <p:ph type="body" idx="1"/>
          </p:nvPr>
        </p:nvSpPr>
        <p:spPr>
          <a:xfrm>
            <a:off x="838200" y="2487613"/>
            <a:ext cx="7693025" cy="3511550"/>
          </a:xfrm>
        </p:spPr>
        <p:txBody>
          <a:bodyPr/>
          <a:lstStyle/>
          <a:p>
            <a:pPr eaLnBrk="1" hangingPunct="1">
              <a:lnSpc>
                <a:spcPct val="80000"/>
              </a:lnSpc>
              <a:buFont typeface="Wingdings" pitchFamily="2" charset="2"/>
              <a:buNone/>
              <a:defRPr/>
            </a:pPr>
            <a:r>
              <a:rPr lang="fr-FR" sz="1800" smtClean="0"/>
              <a:t>Les trois catégories de thérapeutes traditionnels dans l’espace ouest africain. Cette typologie est basée sur le </a:t>
            </a:r>
            <a:r>
              <a:rPr lang="fr-FR" sz="1800" u="sng" smtClean="0">
                <a:solidFill>
                  <a:srgbClr val="FF0000"/>
                </a:solidFill>
                <a:effectLst>
                  <a:outerShdw blurRad="38100" dist="38100" dir="2700000" algn="tl">
                    <a:srgbClr val="C0C0C0"/>
                  </a:outerShdw>
                </a:effectLst>
              </a:rPr>
              <a:t>savoir</a:t>
            </a:r>
          </a:p>
          <a:p>
            <a:pPr eaLnBrk="1" hangingPunct="1">
              <a:lnSpc>
                <a:spcPct val="80000"/>
              </a:lnSpc>
              <a:buFont typeface="Wingdings" pitchFamily="2" charset="2"/>
              <a:buNone/>
              <a:defRPr/>
            </a:pPr>
            <a:r>
              <a:rPr lang="fr-FR" sz="1800" smtClean="0"/>
              <a:t>1.Savoir </a:t>
            </a:r>
            <a:r>
              <a:rPr lang="fr-FR" sz="1800" u="sng" smtClean="0">
                <a:solidFill>
                  <a:srgbClr val="FF0000"/>
                </a:solidFill>
                <a:effectLst>
                  <a:outerShdw blurRad="38100" dist="38100" dir="2700000" algn="tl">
                    <a:srgbClr val="C0C0C0"/>
                  </a:outerShdw>
                </a:effectLst>
              </a:rPr>
              <a:t>technico-empirique</a:t>
            </a:r>
            <a:r>
              <a:rPr lang="fr-FR" sz="1800" smtClean="0"/>
              <a:t> (concernant les plantes, les signes de la maladie, les actions thérapeutiques sur le corps). Selon les acteurs disposant de ce type de savoirs, ils peuvent être efficace « </a:t>
            </a:r>
            <a:r>
              <a:rPr lang="fr-FR" sz="1800" i="1" smtClean="0"/>
              <a:t>seulement s’il est complété par celui acquis à travers le contact des forces surnaturelles et par l’apparat des formules et de gestes rituels qui doivent introduire et rythmer chaque action thérapeutique</a:t>
            </a:r>
            <a:r>
              <a:rPr lang="fr-FR" sz="1800" smtClean="0"/>
              <a:t> »</a:t>
            </a:r>
          </a:p>
          <a:p>
            <a:pPr eaLnBrk="1" hangingPunct="1">
              <a:lnSpc>
                <a:spcPct val="80000"/>
              </a:lnSpc>
              <a:buFont typeface="Wingdings" pitchFamily="2" charset="2"/>
              <a:buNone/>
              <a:defRPr/>
            </a:pPr>
            <a:endParaRPr lang="fr-FR" sz="1800" smtClean="0"/>
          </a:p>
          <a:p>
            <a:pPr eaLnBrk="1" hangingPunct="1">
              <a:lnSpc>
                <a:spcPct val="80000"/>
              </a:lnSpc>
              <a:buFont typeface="Wingdings" pitchFamily="2" charset="2"/>
              <a:buNone/>
              <a:defRPr/>
            </a:pPr>
            <a:r>
              <a:rPr lang="fr-FR" sz="1800" smtClean="0"/>
              <a:t>2. le </a:t>
            </a:r>
            <a:r>
              <a:rPr lang="fr-FR" sz="1800" u="sng" smtClean="0">
                <a:solidFill>
                  <a:srgbClr val="FF0000"/>
                </a:solidFill>
                <a:effectLst>
                  <a:outerShdw blurRad="38100" dist="38100" dir="2700000" algn="tl">
                    <a:srgbClr val="C0C0C0"/>
                  </a:outerShdw>
                </a:effectLst>
              </a:rPr>
              <a:t>thérapeute de la religion musulmane</a:t>
            </a:r>
            <a:r>
              <a:rPr lang="fr-FR" sz="1800" smtClean="0"/>
              <a:t> dont les connaissances se base sur l’écriture, c'est-à-dire le Livre,  et ceux des différentes sectes chrétiennes;</a:t>
            </a:r>
          </a:p>
          <a:p>
            <a:pPr eaLnBrk="1" hangingPunct="1">
              <a:lnSpc>
                <a:spcPct val="80000"/>
              </a:lnSpc>
              <a:buFont typeface="Wingdings" pitchFamily="2" charset="2"/>
              <a:buNone/>
              <a:defRPr/>
            </a:pPr>
            <a:endParaRPr lang="fr-FR" sz="1800" smtClean="0"/>
          </a:p>
          <a:p>
            <a:pPr eaLnBrk="1" hangingPunct="1">
              <a:lnSpc>
                <a:spcPct val="80000"/>
              </a:lnSpc>
              <a:buFont typeface="Wingdings" pitchFamily="2" charset="2"/>
              <a:buNone/>
              <a:defRPr/>
            </a:pPr>
            <a:r>
              <a:rPr lang="fr-FR" sz="1800" smtClean="0"/>
              <a:t>3. le thérapeute qui utilise et mélange des traditions différentes.</a:t>
            </a:r>
          </a:p>
          <a:p>
            <a:pPr eaLnBrk="1" hangingPunct="1">
              <a:lnSpc>
                <a:spcPct val="80000"/>
              </a:lnSpc>
              <a:defRPr/>
            </a:pPr>
            <a:endParaRPr lang="fr-FR"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fr-FR" smtClean="0"/>
              <a:t>Les acteurs de la bio-médecine</a:t>
            </a:r>
          </a:p>
        </p:txBody>
      </p:sp>
      <p:sp>
        <p:nvSpPr>
          <p:cNvPr id="43011" name="Rectangle 3"/>
          <p:cNvSpPr>
            <a:spLocks noGrp="1" noChangeArrowheads="1"/>
          </p:cNvSpPr>
          <p:nvPr>
            <p:ph type="body" idx="1"/>
          </p:nvPr>
        </p:nvSpPr>
        <p:spPr/>
        <p:txBody>
          <a:bodyPr/>
          <a:lstStyle/>
          <a:p>
            <a:pPr eaLnBrk="1" hangingPunct="1">
              <a:defRPr/>
            </a:pPr>
            <a:r>
              <a:rPr lang="fr-FR" dirty="0" smtClean="0"/>
              <a:t>Des représentants de acteurs dont les savoir vient des </a:t>
            </a:r>
            <a:r>
              <a:rPr lang="fr-FR" u="sng" dirty="0" smtClean="0">
                <a:solidFill>
                  <a:srgbClr val="FF0000"/>
                </a:solidFill>
                <a:effectLst>
                  <a:outerShdw blurRad="38100" dist="38100" dir="2700000" algn="tl">
                    <a:srgbClr val="C0C0C0"/>
                  </a:outerShdw>
                </a:effectLst>
              </a:rPr>
              <a:t>facultés et écoles de santé</a:t>
            </a:r>
            <a:r>
              <a:rPr lang="fr-FR" dirty="0" smtClean="0"/>
              <a:t>: médecin, infirmiers, sages-femmes, autres paramédicaux:</a:t>
            </a:r>
          </a:p>
          <a:p>
            <a:pPr eaLnBrk="1" hangingPunct="1">
              <a:defRPr/>
            </a:pPr>
            <a:r>
              <a:rPr lang="fr-FR" dirty="0" smtClean="0"/>
              <a:t>Des représentants d’autres </a:t>
            </a:r>
            <a:r>
              <a:rPr lang="fr-FR" u="sng" dirty="0" smtClean="0">
                <a:solidFill>
                  <a:srgbClr val="FF0000"/>
                </a:solidFill>
                <a:effectLst>
                  <a:outerShdw blurRad="38100" dist="38100" dir="2700000" algn="tl">
                    <a:srgbClr val="C0C0C0"/>
                  </a:outerShdw>
                </a:effectLst>
              </a:rPr>
              <a:t>médecines savantes</a:t>
            </a:r>
            <a:r>
              <a:rPr lang="fr-FR" dirty="0" smtClean="0"/>
              <a:t> d’ailleurs dont l’usage est modulé selon les sociétés occidentales et pratiquées par les médecins: acupuncture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p:txBody>
          <a:bodyPr/>
          <a:lstStyle/>
          <a:p>
            <a:pPr algn="just" eaLnBrk="1" hangingPunct="1"/>
            <a:r>
              <a:rPr lang="fr-FR" sz="2400" smtClean="0"/>
              <a:t>« </a:t>
            </a:r>
            <a:r>
              <a:rPr lang="fr-FR" sz="2400" i="1" smtClean="0"/>
              <a:t>la médecine moderne, la bio-médecine, dirais-je désormais, n’est jamais en totale rupture avec les médecines populaires. Entre les extrême existent bien des relais qui assurent des passages par lesquels les médecines populaires évoluent : réinterprétations, permanente populaire d’anciennes doctrines savantes, utilisation populaires des médicaments, etc…</a:t>
            </a:r>
            <a:r>
              <a:rPr lang="fr-FR" sz="2400" smtClean="0"/>
              <a:t>  » (Jean Benoist. 1987 : 212)</a:t>
            </a:r>
            <a:endParaRPr lang="en-US" sz="2400" smtClean="0"/>
          </a:p>
          <a:p>
            <a:pPr eaLnBrk="1" hangingPunct="1"/>
            <a:endParaRPr lang="fr-FR" sz="2400" smtClean="0"/>
          </a:p>
        </p:txBody>
      </p:sp>
      <p:sp>
        <p:nvSpPr>
          <p:cNvPr id="22531" name="Titre 2"/>
          <p:cNvSpPr>
            <a:spLocks noGrp="1"/>
          </p:cNvSpPr>
          <p:nvPr>
            <p:ph type="title"/>
          </p:nvPr>
        </p:nvSpPr>
        <p:spPr>
          <a:xfrm>
            <a:off x="685800" y="-1371600"/>
            <a:ext cx="7924800" cy="1143000"/>
          </a:xfrm>
        </p:spPr>
        <p:txBody>
          <a:bodyPr/>
          <a:lstStyle/>
          <a:p>
            <a:r>
              <a:rPr lang="fr-FR" smtClean="0"/>
              <a:t>Les acteurs de la bio-médecine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a:xfrm>
            <a:off x="395288" y="274638"/>
            <a:ext cx="8291512" cy="1498600"/>
          </a:xfrm>
        </p:spPr>
        <p:txBody>
          <a:bodyPr/>
          <a:lstStyle/>
          <a:p>
            <a:pPr eaLnBrk="1" hangingPunct="1"/>
            <a:r>
              <a:rPr lang="fr-FR" sz="3200" b="0" smtClean="0"/>
              <a:t>Valorisation de la médecine traditionnelle</a:t>
            </a:r>
            <a:br>
              <a:rPr lang="fr-FR" sz="3200" b="0" smtClean="0"/>
            </a:br>
            <a:endParaRPr lang="en-US" sz="3200" b="0" smtClean="0"/>
          </a:p>
        </p:txBody>
      </p:sp>
      <p:sp>
        <p:nvSpPr>
          <p:cNvPr id="23555" name="Rectangle 3"/>
          <p:cNvSpPr>
            <a:spLocks noGrp="1" noChangeArrowheads="1"/>
          </p:cNvSpPr>
          <p:nvPr>
            <p:ph type="body" idx="1"/>
          </p:nvPr>
        </p:nvSpPr>
        <p:spPr>
          <a:xfrm>
            <a:off x="838200" y="2622550"/>
            <a:ext cx="7693025" cy="3463925"/>
          </a:xfrm>
        </p:spPr>
        <p:txBody>
          <a:bodyPr/>
          <a:lstStyle/>
          <a:p>
            <a:pPr algn="just" eaLnBrk="1" hangingPunct="1"/>
            <a:r>
              <a:rPr lang="fr-FR" smtClean="0"/>
              <a:t>Depuis trois décennies environs (les années 70), que </a:t>
            </a:r>
            <a:r>
              <a:rPr lang="fr-FR" i="1" smtClean="0"/>
              <a:t>".. nombres d'Etats africains préconisent, généralement dans le cadre d'une redéfinition de leurs politique sanitaire, une valorisation de la médecine traditionnelle et son association avec la médecine modern</a:t>
            </a:r>
            <a:r>
              <a:rPr lang="fr-FR" smtClean="0"/>
              <a:t>e." (Jean-Pierre DOZON 1987:9)</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fr-FR" sz="3200" smtClean="0"/>
              <a:t>Qu'elles sont les motivations de la valorisation de la MTet PT?</a:t>
            </a:r>
            <a:endParaRPr lang="en-US" sz="3200" smtClean="0"/>
          </a:p>
        </p:txBody>
      </p:sp>
      <p:sp>
        <p:nvSpPr>
          <p:cNvPr id="24579" name="Rectangle 3"/>
          <p:cNvSpPr>
            <a:spLocks noGrp="1" noChangeArrowheads="1"/>
          </p:cNvSpPr>
          <p:nvPr>
            <p:ph type="body" idx="1"/>
          </p:nvPr>
        </p:nvSpPr>
        <p:spPr/>
        <p:txBody>
          <a:bodyPr/>
          <a:lstStyle/>
          <a:p>
            <a:pPr marL="609600" indent="-609600" algn="just" eaLnBrk="1" hangingPunct="1">
              <a:lnSpc>
                <a:spcPct val="80000"/>
              </a:lnSpc>
            </a:pPr>
            <a:r>
              <a:rPr lang="fr-FR" sz="1800" smtClean="0"/>
              <a:t>Les difficultés enregistrées par les systèmes de soins moderne pour atteindre les populations rurales et suburbaines défavorisées.</a:t>
            </a:r>
          </a:p>
          <a:p>
            <a:pPr marL="609600" indent="-609600" algn="just" eaLnBrk="1" hangingPunct="1">
              <a:lnSpc>
                <a:spcPct val="80000"/>
              </a:lnSpc>
            </a:pPr>
            <a:r>
              <a:rPr lang="fr-FR" sz="1800" smtClean="0"/>
              <a:t>Les mouvements de revendication des identités nationales et d'une cultures africaine dans le contexte de la décolonisation, et même de luttes idéologiques pendant la période de la "guerre froide"</a:t>
            </a:r>
            <a:r>
              <a:rPr lang="fr-FR" sz="1800" smtClean="0">
                <a:hlinkClick r:id="" action="ppaction://noaction"/>
              </a:rPr>
              <a:t>[1]</a:t>
            </a:r>
            <a:r>
              <a:rPr lang="fr-FR" sz="1800" smtClean="0"/>
              <a:t>, ont trouvé une application concrète avec la revalorisation des savoirs ancestraux considérés comme menacés par les avancés de la modernité.</a:t>
            </a:r>
          </a:p>
          <a:p>
            <a:pPr marL="609600" indent="-609600" algn="just" eaLnBrk="1" hangingPunct="1">
              <a:lnSpc>
                <a:spcPct val="80000"/>
              </a:lnSpc>
            </a:pPr>
            <a:r>
              <a:rPr lang="fr-FR" sz="1800" smtClean="0"/>
              <a:t>Le phénomène d'attirance exercée des médecins et des scientifiques occidentaux, comme d'ailleurs certains ethnologues, par le naturisme et la philosophie des théories africaines de la maladie ont joué un rôle dans la multiplication des travaux et écrit qui leurs sont consacrés.</a:t>
            </a:r>
            <a:endParaRPr lang="en-US" sz="1800" smtClean="0"/>
          </a:p>
          <a:p>
            <a:pPr marL="609600" indent="-609600" algn="just" eaLnBrk="1" hangingPunct="1">
              <a:lnSpc>
                <a:spcPct val="80000"/>
              </a:lnSpc>
              <a:buFont typeface="Wingdings" pitchFamily="2" charset="2"/>
              <a:buNone/>
            </a:pPr>
            <a:r>
              <a:rPr lang="fr-FR" sz="1800" smtClean="0">
                <a:hlinkClick r:id="" action="ppaction://noaction"/>
              </a:rPr>
              <a:t>[1]</a:t>
            </a:r>
            <a:r>
              <a:rPr lang="fr-FR" sz="1800" smtClean="0"/>
              <a:t> </a:t>
            </a:r>
            <a:r>
              <a:rPr lang="fr-FR" sz="1200" smtClean="0"/>
              <a:t>Selon J-P Dozon, (1987:11)En effet, parmi ces Etats bon nombre revendiquent un régime socialiste ou un style de gouvernement qui prétend revivifier les valeurs africaine traditionnelles pour les mettre au service du développement et de la construction nationale.</a:t>
            </a:r>
            <a:endParaRPr lang="en-US" sz="120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e Pluralisme médical en Afrique de l’Ouest&amp;quot;&quot;/&gt;&lt;property id=&quot;20307&quot; value=&quot;256&quot;/&gt;&lt;/object&gt;&lt;object type=&quot;3&quot; unique_id=&quot;10005&quot;&gt;&lt;property id=&quot;20148&quot; value=&quot;5&quot;/&gt;&lt;property id=&quot;20300&quot; value=&quot;Diapositive 4 - &amp;quot;Définition&amp;quot;&quot;/&gt;&lt;property id=&quot;20307&quot; value=&quot;257&quot;/&gt;&lt;/object&gt;&lt;object type=&quot;3&quot; unique_id=&quot;10019&quot;&gt;&lt;property id=&quot;20148&quot; value=&quot;5&quot;/&gt;&lt;property id=&quot;20300&quot; value=&quot;Diapositive 12 - &amp;quot;La biomédecine&amp;quot;&quot;/&gt;&lt;property id=&quot;20307&quot; value=&quot;259&quot;/&gt;&lt;/object&gt;&lt;object type=&quot;3&quot; unique_id=&quot;10020&quot;&gt;&lt;property id=&quot;20148&quot; value=&quot;5&quot;/&gt;&lt;property id=&quot;20300&quot; value=&quot;Diapositive 25 - &amp;quot;Quelques sources bibliographiques&amp;quot;&quot;/&gt;&lt;property id=&quot;20307&quot; value=&quot;260&quot;/&gt;&lt;/object&gt;&lt;object type=&quot;3&quot; unique_id=&quot;10098&quot;&gt;&lt;property id=&quot;20148&quot; value=&quot;5&quot;/&gt;&lt;property id=&quot;20300&quot; value=&quot;Diapositive 5 - &amp;quot;Définition ….&amp;quot;&quot;/&gt;&lt;property id=&quot;20307&quot; value=&quot;261&quot;/&gt;&lt;/object&gt;&lt;object type=&quot;3&quot; unique_id=&quot;10099&quot;&gt;&lt;property id=&quot;20148&quot; value=&quot;5&quot;/&gt;&lt;property id=&quot;20300&quot; value=&quot;Diapositive 6 - &amp;quot;Définition.&amp;quot;&quot;/&gt;&lt;property id=&quot;20307&quot; value=&quot;262&quot;/&gt;&lt;/object&gt;&lt;object type=&quot;3&quot; unique_id=&quot;10100&quot;&gt;&lt;property id=&quot;20148&quot; value=&quot;5&quot;/&gt;&lt;property id=&quot;20300&quot; value=&quot;Diapositive 7 - &amp;quot;Quelle est la configuration de l’offre des soins dans nos pays?&amp;quot;&quot;/&gt;&lt;property id=&quot;20307&quot; value=&quot;263&quot;/&gt;&lt;/object&gt;&lt;object type=&quot;3&quot; unique_id=&quot;10101&quot;&gt;&lt;property id=&quot;20148&quot; value=&quot;5&quot;/&gt;&lt;property id=&quot;20300&quot; value=&quot;Diapositive 8 - &amp;quot;L’automédication &amp;amp; la thérapie familiale&amp;quot;&quot;/&gt;&lt;property id=&quot;20307&quot; value=&quot;264&quot;/&gt;&lt;/object&gt;&lt;object type=&quot;3&quot; unique_id=&quot;10102&quot;&gt;&lt;property id=&quot;20148&quot; value=&quot;5&quot;/&gt;&lt;property id=&quot;20300&quot; value=&quot;Diapositive 9 - &amp;quot;Automédication &amp;amp; la thérapie familiale ….&amp;quot;&quot;/&gt;&lt;property id=&quot;20307&quot; value=&quot;266&quot;/&gt;&lt;/object&gt;&lt;object type=&quot;3&quot; unique_id=&quot;10103&quot;&gt;&lt;property id=&quot;20148&quot; value=&quot;5&quot;/&gt;&lt;property id=&quot;20300&quot; value=&quot;Diapositive 10 - &amp;quot;Le recours aux tradipraticiens&amp;quot;&quot;/&gt;&lt;property id=&quot;20307&quot; value=&quot;265&quot;/&gt;&lt;/object&gt;&lt;object type=&quot;3&quot; unique_id=&quot;10117&quot;&gt;&lt;property id=&quot;20148&quot; value=&quot;5&quot;/&gt;&lt;property id=&quot;20300&quot; value=&quot;Diapositive 3 - &amp;quot;Quête de la guérison&amp;quot;&quot;/&gt;&lt;property id=&quot;20307&quot; value=&quot;267&quot;/&gt;&lt;/object&gt;&lt;object type=&quot;3&quot; unique_id=&quot;10378&quot;&gt;&lt;property id=&quot;20148&quot; value=&quot;5&quot;/&gt;&lt;property id=&quot;20300&quot; value=&quot;Diapositive 11 - &amp;quot;Les contours de la médecine et pharmacopée traditionnelle&amp;quot;&quot;/&gt;&lt;property id=&quot;20307&quot; value=&quot;268&quot;/&gt;&lt;/object&gt;&lt;object type=&quot;3&quot; unique_id=&quot;10379&quot;&gt;&lt;property id=&quot;20148&quot; value=&quot;5&quot;/&gt;&lt;property id=&quot;20300&quot; value=&quot;Diapositive 14 - &amp;quot;Les acteurs de l’automédication vs thérapie familiale&amp;quot;&quot;/&gt;&lt;property id=&quot;20307&quot; value=&quot;269&quot;/&gt;&lt;/object&gt;&lt;object type=&quot;3&quot; unique_id=&quot;10380&quot;&gt;&lt;property id=&quot;20148&quot; value=&quot;5&quot;/&gt;&lt;property id=&quot;20300&quot; value=&quot;Diapositive 15 - &amp;quot;La médecine dite « traditionnelle »&amp;quot;&quot;/&gt;&lt;property id=&quot;20307&quot; value=&quot;270&quot;/&gt;&lt;/object&gt;&lt;object type=&quot;3&quot; unique_id=&quot;10381&quot;&gt;&lt;property id=&quot;20148&quot; value=&quot;5&quot;/&gt;&lt;property id=&quot;20300&quot; value=&quot;Diapositive 18 - &amp;quot;Les catégories de savoirs des thérapeutes traditionnels en Afrique de l’Ouest&amp;quot;&quot;/&gt;&lt;property id=&quot;20307&quot; value=&quot;271&quot;/&gt;&lt;/object&gt;&lt;object type=&quot;3&quot; unique_id=&quot;10382&quot;&gt;&lt;property id=&quot;20148&quot; value=&quot;5&quot;/&gt;&lt;property id=&quot;20300&quot; value=&quot;Diapositive 19 - &amp;quot;Les acteurs de la bio-médecine&amp;quot;&quot;/&gt;&lt;property id=&quot;20307&quot; value=&quot;272&quot;/&gt;&lt;/object&gt;&lt;object type=&quot;3&quot; unique_id=&quot;10383&quot;&gt;&lt;property id=&quot;20148&quot; value=&quot;5&quot;/&gt;&lt;property id=&quot;20300&quot; value=&quot;Diapositive 20 - &amp;quot;Les acteurs de la bio-médecine (1)&amp;quot;&quot;/&gt;&lt;property id=&quot;20307&quot; value=&quot;273&quot;/&gt;&lt;/object&gt;&lt;object type=&quot;3&quot; unique_id=&quot;10385&quot;&gt;&lt;property id=&quot;20148&quot; value=&quot;5&quot;/&gt;&lt;property id=&quot;20300&quot; value=&quot;Diapositive 26 - &amp;quot;Les itinéraires thérapeutiques&amp;quot;&quot;/&gt;&lt;property id=&quot;20307&quot; value=&quot;275&quot;/&gt;&lt;/object&gt;&lt;object type=&quot;3&quot; unique_id=&quot;10386&quot;&gt;&lt;property id=&quot;20148&quot; value=&quot;5&quot;/&gt;&lt;property id=&quot;20300&quot; value=&quot;Diapositive 28 - &amp;quot;Ces récits d’itinéraires thérapeutique sont:&amp;quot;&quot;/&gt;&lt;property id=&quot;20307&quot; value=&quot;276&quot;/&gt;&lt;/object&gt;&lt;object type=&quot;3&quot; unique_id=&quot;10387&quot;&gt;&lt;property id=&quot;20148&quot; value=&quot;5&quot;/&gt;&lt;property id=&quot;20300&quot; value=&quot;Diapositive 29 - &amp;quot;Récits d’itinéraire thérapeutiques (1)&amp;quot;&quot;/&gt;&lt;property id=&quot;20307&quot; value=&quot;277&quot;/&gt;&lt;/object&gt;&lt;object type=&quot;3&quot; unique_id=&quot;10388&quot;&gt;&lt;property id=&quot;20148&quot; value=&quot;5&quot;/&gt;&lt;property id=&quot;20300&quot; value=&quot;Diapositive 30 - &amp;quot;Les décisions de recours&amp;quot;&quot;/&gt;&lt;property id=&quot;20307&quot; value=&quot;278&quot;/&gt;&lt;/object&gt;&lt;object type=&quot;3&quot; unique_id=&quot;10389&quot;&gt;&lt;property id=&quot;20148&quot; value=&quot;5&quot;/&gt;&lt;property id=&quot;20300&quot; value=&quot;Diapositive 31 - &amp;quot;Rôles des « décideurs » et des malades dans les recours &amp;quot;&quot;/&gt;&lt;property id=&quot;20307&quot; value=&quot;279&quot;/&gt;&lt;/object&gt;&lt;object type=&quot;3&quot; unique_id=&quot;10390&quot;&gt;&lt;property id=&quot;20148&quot; value=&quot;5&quot;/&gt;&lt;property id=&quot;20300&quot; value=&quot;Diapositive 32 - &amp;quot;Les décideurs&amp;quot;&quot;/&gt;&lt;property id=&quot;20307&quot; value=&quot;282&quot;/&gt;&lt;/object&gt;&lt;object type=&quot;3&quot; unique_id=&quot;10391&quot;&gt;&lt;property id=&quot;20148&quot; value=&quot;5&quot;/&gt;&lt;property id=&quot;20300&quot; value=&quot;Diapositive 33 - &amp;quot;Les fonctions du GOT&amp;quot;&quot;/&gt;&lt;property id=&quot;20307&quot; value=&quot;283&quot;/&gt;&lt;/object&gt;&lt;object type=&quot;3&quot; unique_id=&quot;10392&quot;&gt;&lt;property id=&quot;20148&quot; value=&quot;5&quot;/&gt;&lt;property id=&quot;20300&quot; value=&quot;Diapositive 34 - &amp;quot;Les fonctions du GOT (1)&amp;quot;&quot;/&gt;&lt;property id=&quot;20307&quot; value=&quot;280&quot;/&gt;&lt;/object&gt;&lt;object type=&quot;3&quot; unique_id=&quot;10393&quot;&gt;&lt;property id=&quot;20148&quot; value=&quot;5&quot;/&gt;&lt;property id=&quot;20300&quot; value=&quot;Diapositive 35 - &amp;quot;Les facteurs qui entre en jeux dans le choix thérapeutique&amp;#x0D;&amp;#x0A;&amp;quot;&quot;/&gt;&lt;property id=&quot;20307&quot; value=&quot;281&quot;/&gt;&lt;/object&gt;&lt;object type=&quot;3&quot; unique_id=&quot;10394&quot;&gt;&lt;property id=&quot;20148&quot; value=&quot;5&quot;/&gt;&lt;property id=&quot;20300&quot; value=&quot;Diapositive 36 - &amp;quot;Quelques situations&amp;quot;&quot;/&gt;&lt;property id=&quot;20307&quot; value=&quot;284&quot;/&gt;&lt;/object&gt;&lt;object type=&quot;3&quot; unique_id=&quot;10395&quot;&gt;&lt;property id=&quot;20148&quot; value=&quot;5&quot;/&gt;&lt;property id=&quot;20300&quot; value=&quot;Diapositive 37 - &amp;quot;Quelques situations&amp;quot;&quot;/&gt;&lt;property id=&quot;20307&quot; value=&quot;285&quot;/&gt;&lt;/object&gt;&lt;object type=&quot;3&quot; unique_id=&quot;10396&quot;&gt;&lt;property id=&quot;20148&quot; value=&quot;5&quot;/&gt;&lt;property id=&quot;20300&quot; value=&quot;Diapositive 38 - &amp;quot;Quelques situations&amp;quot;&quot;/&gt;&lt;property id=&quot;20307&quot; value=&quot;286&quot;/&gt;&lt;/object&gt;&lt;object type=&quot;3&quot; unique_id=&quot;10621&quot;&gt;&lt;property id=&quot;20148&quot; value=&quot;5&quot;/&gt;&lt;property id=&quot;20300&quot; value=&quot;Diapositive 27 - &amp;quot;Définitions&amp;quot;&quot;/&gt;&lt;property id=&quot;20307&quot; value=&quot;290&quot;/&gt;&lt;/object&gt;&lt;object type=&quot;3&quot; unique_id=&quot;10622&quot;&gt;&lt;property id=&quot;20148&quot; value=&quot;5&quot;/&gt;&lt;property id=&quot;20300&quot; value=&quot;Diapositive 39 - &amp;quot;Quelques situations (1)&amp;quot;&quot;/&gt;&lt;property id=&quot;20307&quot; value=&quot;287&quot;/&gt;&lt;/object&gt;&lt;object type=&quot;3&quot; unique_id=&quot;10623&quot;&gt;&lt;property id=&quot;20148&quot; value=&quot;5&quot;/&gt;&lt;property id=&quot;20300&quot; value=&quot;Diapositive 40 - &amp;quot;Quelques situations (2)&amp;quot;&quot;/&gt;&lt;property id=&quot;20307&quot; value=&quot;288&quot;/&gt;&lt;/object&gt;&lt;object type=&quot;3&quot; unique_id=&quot;10624&quot;&gt;&lt;property id=&quot;20148&quot; value=&quot;5&quot;/&gt;&lt;property id=&quot;20300&quot; value=&quot;Diapositive 41 - &amp;quot;Étude de cas&amp;quot;&quot;/&gt;&lt;property id=&quot;20307&quot; value=&quot;289&quot;/&gt;&lt;/object&gt;&lt;object type=&quot;3&quot; unique_id=&quot;10805&quot;&gt;&lt;property id=&quot;20148&quot; value=&quot;5&quot;/&gt;&lt;property id=&quot;20300&quot; value=&quot;Diapositive 13 - &amp;quot;La biomédecine est aussi aujourd’hui ouverte&amp;quot;&quot;/&gt;&lt;property id=&quot;20307&quot; value=&quot;291&quot;/&gt;&lt;/object&gt;&lt;object type=&quot;3&quot; unique_id=&quot;10807&quot;&gt;&lt;property id=&quot;20148&quot; value=&quot;5&quot;/&gt;&lt;property id=&quot;20300&quot; value=&quot;Diapositive 21 - &amp;quot;Valorisation de la médecine traditionnelle&amp;#x0D;&amp;#x0A;&amp;quot;&quot;/&gt;&lt;property id=&quot;20307&quot; value=&quot;293&quot;/&gt;&lt;/object&gt;&lt;object type=&quot;3&quot; unique_id=&quot;10808&quot;&gt;&lt;property id=&quot;20148&quot; value=&quot;5&quot;/&gt;&lt;property id=&quot;20300&quot; value=&quot;Diapositive 22 - &amp;quot;Qu'elles sont les motivations de la valorisation de la MTet PT?&amp;quot;&quot;/&gt;&lt;property id=&quot;20307&quot; value=&quot;295&quot;/&gt;&lt;/object&gt;&lt;object type=&quot;3&quot; unique_id=&quot;10809&quot;&gt;&lt;property id=&quot;20148&quot; value=&quot;5&quot;/&gt;&lt;property id=&quot;20300&quot; value=&quot;Diapositive 24 - &amp;quot;A qui cette situation profite?&amp;quot;&quot;/&gt;&lt;property id=&quot;20307&quot; value=&quot;296&quot;/&gt;&lt;/object&gt;&lt;object type=&quot;3&quot; unique_id=&quot;11131&quot;&gt;&lt;property id=&quot;20148&quot; value=&quot;5&quot;/&gt;&lt;property id=&quot;20300&quot; value=&quot;Diapositive 42 - &amp;quot;Cas de HAZ, une PvVIH qui commencé par la tradithérapie avant de connaître son statut sérologique&amp;#x0D;&amp;#x0A;&amp;quot;&quot;/&gt;&lt;property id=&quot;20307&quot; value=&quot;297&quot;/&gt;&lt;/object&gt;&lt;object type=&quot;3&quot; unique_id=&quot;11132&quot;&gt;&lt;property id=&quot;20148&quot; value=&quot;5&quot;/&gt;&lt;property id=&quot;20300&quot; value=&quot;Diapositive 43 - &amp;quot;suite&amp;quot;&quot;/&gt;&lt;property id=&quot;20307&quot; value=&quot;298&quot;/&gt;&lt;/object&gt;&lt;object type=&quot;3&quot; unique_id=&quot;11343&quot;&gt;&lt;property id=&quot;20148&quot; value=&quot;5&quot;/&gt;&lt;property id=&quot;20300&quot; value=&quot;Diapositive 16 - &amp;quot;Le champ d’action du tradipraticien&amp;quot;&quot;/&gt;&lt;property id=&quot;20307&quot; value=&quot;302&quot;/&gt;&lt;/object&gt;&lt;object type=&quot;3&quot; unique_id=&quot;11344&quot;&gt;&lt;property id=&quot;20148&quot; value=&quot;5&quot;/&gt;&lt;property id=&quot;20300&quot; value=&quot;Diapositive 17 - &amp;quot;Savoir du guérisseur&amp;quot;&quot;/&gt;&lt;property id=&quot;20307&quot; value=&quot;303&quot;/&gt;&lt;/object&gt;&lt;object type=&quot;3&quot; unique_id=&quot;11345&quot;&gt;&lt;property id=&quot;20148&quot; value=&quot;5&quot;/&gt;&lt;property id=&quot;20300&quot; value=&quot;Diapositive 23 - &amp;quot;Problèmes fondamentaux de l’intégration&amp;quot;&quot;/&gt;&lt;property id=&quot;20307&quot; value=&quot;300&quot;/&gt;&lt;/object&gt;&lt;object type=&quot;3&quot; unique_id=&quot;11680&quot;&gt;&lt;property id=&quot;20148&quot; value=&quot;5&quot;/&gt;&lt;property id=&quot;20300&quot; value=&quot;Diapositive 1&quot;/&gt;&lt;property id=&quot;20307&quot; value=&quot;304&quot;/&gt;&lt;/object&gt;&lt;/object&gt;&lt;/object&gt;&lt;/database&gt;"/>
  <p:tag name="SECTOMILLISECCONVERTED" val="1"/>
</p:tagLst>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3693</TotalTime>
  <Words>500</Words>
  <Application>Microsoft Office PowerPoint</Application>
  <PresentationFormat>Affichage à l'écran (4:3)</PresentationFormat>
  <Paragraphs>51</Paragraphs>
  <Slides>10</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Wingdings</vt:lpstr>
      <vt:lpstr>Times New Roman</vt:lpstr>
      <vt:lpstr>Symbol</vt:lpstr>
      <vt:lpstr>Capsules</vt:lpstr>
      <vt:lpstr>Diapositive 1</vt:lpstr>
      <vt:lpstr>La médecine dite « traditionnelle »</vt:lpstr>
      <vt:lpstr>Le champ d’action du tradipraticien</vt:lpstr>
      <vt:lpstr>Savoir du guérisseur</vt:lpstr>
      <vt:lpstr>Les catégories de savoirs des thérapeutes traditionnels en Afrique de l’Ouest</vt:lpstr>
      <vt:lpstr>Les acteurs de la bio-médecine</vt:lpstr>
      <vt:lpstr>Les acteurs de la bio-médecine (1)</vt:lpstr>
      <vt:lpstr>Valorisation de la médecine traditionnelle </vt:lpstr>
      <vt:lpstr>Qu'elles sont les motivations de la valorisation de la MTet PT?</vt:lpstr>
      <vt:lpstr>Problèmes fondamentaux de l’intégration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dc:creator>
  <cp:lastModifiedBy>Jean Pierre DELATTRE</cp:lastModifiedBy>
  <cp:revision>20</cp:revision>
  <cp:lastPrinted>1601-01-01T00:00:00Z</cp:lastPrinted>
  <dcterms:created xsi:type="dcterms:W3CDTF">2012-01-12T06:51:10Z</dcterms:created>
  <dcterms:modified xsi:type="dcterms:W3CDTF">2012-02-26T20:24:28Z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